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18ca8cb5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18ca8cb5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14f0879b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14f0879b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Ask the students: What is the function of an ant’s thorax?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14f0879b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14f0879b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Explain to the students the function of an ants thorax.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14f0879b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14f0879b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Ask the students: What is the function of an ant’s abdomen?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14f0879b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14f0879b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Explain to the students the function of an ants abdomen.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200d58e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200d58e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Ask the students: What is the function of an ant’s antennae?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200d58e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200d58e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Explain to the students the function of an ants antennas.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1ba7217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1ba7217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Say the word. Have the students repeat the work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Explain the definition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Give an example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1ba7217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31ba7217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Say the word. Have the students repeat the work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Explain the definition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Give an example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14f0879b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14f0879b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need dice, a pencil, and crayons or colored pencils.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14f0879b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14f0879b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Call on three students to share their drawings and explain one body part function. How does the ant use this body part to survive?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Randomly c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18ca8cb5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18ca8cb5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40C28"/>
                </a:solidFill>
              </a:rPr>
              <a:t>The driving question you pose to students in order to get them to investigate a problem.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14f0879b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314f0879b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Revisit the KWL chart to list their learning.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14f0879bd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314f0879bd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Ask students to think of a human structure that helps them survive. Create a list on the board. Students will expand their knowledge that humans have the same three body parts and how these parts help us survive. Students will create a flip book.</a:t>
            </a:r>
            <a:endParaRPr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14f0879b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14f0879b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14f0879b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14f0879bd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14f0879bd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14f0879bd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will first plan out how they will construct their ant using the student handout: Plan My Ant. Show the students examples of materials for students to choose from: play-doh, empty toilet paper rolls, pipe cleaners, coffee filters, pompoms, beads, buttons, etc. Seeing the materials will allow students to plan accordingly.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14f0879b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314f0879b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Examples of materials for students to choose from: play-doh, empty toilet paper rolls, pipe cleaners, coffee filters, pompoms, beads, buttons, etc.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set items up and allow students to choose from a wide range of materials or teacher can pick items for students.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14f0879b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14f0879bd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will share with a partner how they constructed their ant and how each part helps it survive. Teacher will call on students to share with whole class.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14f0879b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14f0879b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Wonderwall - </a:t>
            </a:r>
            <a:r>
              <a:rPr lang="en" sz="1000">
                <a:solidFill>
                  <a:schemeClr val="dk1"/>
                </a:solidFill>
              </a:rPr>
              <a:t>Show the ant video from the slide deck and ask students what they notice and what they wonder about. Revisit the Wonderwall.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4f0879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14f0879b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</a:rPr>
              <a:t>On a piece of chart paper, create a KWL Chart..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4f0879b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4f0879b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1111"/>
                </a:solidFill>
              </a:rPr>
              <a:t>Ask students what do you know about ants. Record their answers.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14f0879b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14f0879b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1111"/>
                </a:solidFill>
              </a:rPr>
              <a:t>What do you want to wonder about ants? Record their answers.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14f0879b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14f0879b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Read (or watch) “Ants by Melissa Stewart.” After reading, </a:t>
            </a:r>
            <a:r>
              <a:rPr lang="en" sz="1000">
                <a:solidFill>
                  <a:srgbClr val="111111"/>
                </a:solidFill>
              </a:rPr>
              <a:t>the teacher will lead a discussion about the three body parts.</a:t>
            </a:r>
            <a:endParaRPr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14f0879b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14f0879b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Ask the students: What is the function of an ant’s head?</a:t>
            </a:r>
            <a:endParaRPr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14f0879b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14f0879b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Explain to the students the function of an ants head.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rbe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9490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rbel"/>
              <a:buNone/>
              <a:defRPr sz="3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59936" y="802385"/>
            <a:ext cx="4574400" cy="36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57250" y="2125980"/>
            <a:ext cx="2949000" cy="2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400"/>
              <a:buNone/>
              <a:defRPr sz="7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045204" y="-644849"/>
            <a:ext cx="3028800" cy="7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5386349" y="1728901"/>
            <a:ext cx="40578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614374" y="-185699"/>
            <a:ext cx="40578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29818" y="880181"/>
            <a:ext cx="74751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orbel"/>
              <a:buNone/>
              <a:defRPr sz="54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282446" y="3115891"/>
            <a:ext cx="65769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None/>
              <a:defRPr sz="17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1485901" y="3015306"/>
            <a:ext cx="6172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rbe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57251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9490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rbel"/>
              <a:buNone/>
              <a:defRPr sz="3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389119" y="822960"/>
            <a:ext cx="39090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11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300"/>
              <a:buChar char="•"/>
              <a:defRPr sz="2100"/>
            </a:lvl2pPr>
            <a:lvl3pPr marL="137160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800"/>
            </a:lvl3pPr>
            <a:lvl4pPr marL="1828800" lvl="3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•"/>
              <a:defRPr sz="1500"/>
            </a:lvl4pPr>
            <a:lvl5pPr marL="2286000" lvl="4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•"/>
              <a:defRPr sz="1500"/>
            </a:lvl5pPr>
            <a:lvl6pPr marL="2743200" lvl="5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•"/>
              <a:defRPr sz="1500"/>
            </a:lvl7pPr>
            <a:lvl8pPr marL="3657600" lvl="7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•"/>
              <a:defRPr sz="1500"/>
            </a:lvl8pPr>
            <a:lvl9pPr marL="4114800" lvl="8" indent="-2857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Char char="•"/>
              <a:defRPr sz="15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857250" y="2125980"/>
            <a:ext cx="29490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400"/>
              <a:buNone/>
              <a:defRPr sz="7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73355" y="182881"/>
            <a:ext cx="8793600" cy="478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832485" y="661782"/>
            <a:ext cx="74751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orbel"/>
              <a:buNone/>
              <a:defRPr sz="5400" b="1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282148" y="2902226"/>
            <a:ext cx="65760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None/>
              <a:defRPr sz="17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7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7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1483996" y="2800350"/>
            <a:ext cx="61722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57250" y="1543049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Char char="•"/>
              <a:defRPr sz="1700"/>
            </a:lvl1pPr>
            <a:lvl2pPr marL="91440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1400"/>
            </a:lvl3pPr>
            <a:lvl4pPr marL="1828800" lvl="3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4pPr>
            <a:lvl5pPr marL="2286000" lvl="4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5pPr>
            <a:lvl6pPr marL="2743200" lvl="5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6pPr>
            <a:lvl7pPr marL="3200400" lvl="6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7pPr>
            <a:lvl8pPr marL="3657600" lvl="7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8pPr>
            <a:lvl9pPr marL="4114800" lvl="8" indent="-2730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700709" y="1543050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Char char="•"/>
              <a:defRPr sz="1700"/>
            </a:lvl1pPr>
            <a:lvl2pPr marL="91440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1400"/>
            </a:lvl3pPr>
            <a:lvl4pPr marL="1828800" lvl="3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4pPr>
            <a:lvl5pPr marL="2286000" lvl="4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5pPr>
            <a:lvl6pPr marL="2743200" lvl="5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6pPr>
            <a:lvl7pPr marL="3200400" lvl="6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7pPr>
            <a:lvl8pPr marL="3657600" lvl="7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8pPr>
            <a:lvl9pPr marL="4114800" lvl="8" indent="-2730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57250" y="1501133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857250" y="204111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Char char="•"/>
              <a:defRPr sz="1700"/>
            </a:lvl1pPr>
            <a:lvl2pPr marL="91440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1400"/>
            </a:lvl3pPr>
            <a:lvl4pPr marL="1828800" lvl="3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4pPr>
            <a:lvl5pPr marL="2286000" lvl="4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5pPr>
            <a:lvl6pPr marL="2743200" lvl="5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6pPr>
            <a:lvl7pPr marL="3200400" lvl="6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7pPr>
            <a:lvl8pPr marL="3657600" lvl="7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8pPr>
            <a:lvl9pPr marL="4114800" lvl="8" indent="-2730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4701880" y="1499274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4701880" y="203949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000"/>
              <a:buChar char="•"/>
              <a:defRPr sz="1700"/>
            </a:lvl1pPr>
            <a:lvl2pPr marL="91440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Char char="•"/>
              <a:defRPr sz="1500"/>
            </a:lvl2pPr>
            <a:lvl3pPr marL="1371600" lvl="2" indent="-2794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1400"/>
            </a:lvl3pPr>
            <a:lvl4pPr marL="1828800" lvl="3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4pPr>
            <a:lvl5pPr marL="2286000" lvl="4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5pPr>
            <a:lvl6pPr marL="2743200" lvl="5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6pPr>
            <a:lvl7pPr marL="3200400" lvl="6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7pPr>
            <a:lvl8pPr marL="3657600" lvl="7" indent="-273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 sz="1200"/>
            </a:lvl8pPr>
            <a:lvl9pPr marL="4114800" lvl="8" indent="-2730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6B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73355" y="182881"/>
            <a:ext cx="8793600" cy="47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rbel"/>
              <a:buNone/>
              <a:defRPr sz="2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57251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Char char="•"/>
              <a:defRPr sz="1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Char char="•"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700"/>
              <a:buFont typeface="Corbel"/>
              <a:buChar char="•"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2961862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997149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xGWsHYITA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UGVUiaRFX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K0atmdwAW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title="Vector clip art of ant pattern circular border | Public domain vecto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248" y="541863"/>
            <a:ext cx="3883949" cy="39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617558" y="996739"/>
            <a:ext cx="7908900" cy="1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rgbClr val="B06B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B06BAD"/>
                </a:solidFill>
                <a:latin typeface="Arial"/>
                <a:ea typeface="Arial"/>
                <a:cs typeface="Arial"/>
                <a:sym typeface="Arial"/>
              </a:rPr>
              <a:t>Albert</a:t>
            </a:r>
            <a:endParaRPr sz="5200">
              <a:solidFill>
                <a:srgbClr val="B06B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B06BAD"/>
                </a:solidFill>
                <a:latin typeface="Arial"/>
                <a:ea typeface="Arial"/>
                <a:cs typeface="Arial"/>
                <a:sym typeface="Arial"/>
              </a:rPr>
              <a:t>Ant-st</a:t>
            </a:r>
            <a:r>
              <a:rPr lang="en">
                <a:solidFill>
                  <a:srgbClr val="B06BAD"/>
                </a:solidFill>
              </a:rPr>
              <a:t>ei</a:t>
            </a:r>
            <a:r>
              <a:rPr lang="en" sz="5200">
                <a:solidFill>
                  <a:srgbClr val="B06BAD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200">
              <a:solidFill>
                <a:srgbClr val="B06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406826" y="2766155"/>
            <a:ext cx="79089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CA98F"/>
                </a:solidFill>
                <a:latin typeface="Arial"/>
                <a:ea typeface="Arial"/>
                <a:cs typeface="Arial"/>
                <a:sym typeface="Arial"/>
              </a:rPr>
              <a:t>Unit 2</a:t>
            </a:r>
            <a:endParaRPr sz="2400">
              <a:solidFill>
                <a:srgbClr val="8CA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119775" y="4525450"/>
            <a:ext cx="6265200" cy="49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975" y="4430500"/>
            <a:ext cx="5149450" cy="5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115500" y="48075"/>
            <a:ext cx="8913000" cy="49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6742925" y="310025"/>
            <a:ext cx="2113800" cy="142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75" y="141375"/>
            <a:ext cx="894584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07544" flipH="1">
            <a:off x="7221302" y="246975"/>
            <a:ext cx="1508346" cy="117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29088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25422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function of an ant’s thorax?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 t="4563" b="4717"/>
          <a:stretch/>
        </p:blipFill>
        <p:spPr>
          <a:xfrm>
            <a:off x="3357775" y="109950"/>
            <a:ext cx="5700451" cy="49235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16" name="Google Shape;216;p36"/>
          <p:cNvCxnSpPr/>
          <p:nvPr/>
        </p:nvCxnSpPr>
        <p:spPr>
          <a:xfrm>
            <a:off x="3492400" y="2269106"/>
            <a:ext cx="1302300" cy="36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42603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25422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thorax is the part of the body where the legs are attached.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75" y="1230272"/>
            <a:ext cx="2542200" cy="253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28020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25641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function of an ant’s abdomen?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t="4563" b="4717"/>
          <a:stretch/>
        </p:blipFill>
        <p:spPr>
          <a:xfrm>
            <a:off x="3191925" y="45787"/>
            <a:ext cx="5849025" cy="505192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1" name="Google Shape;231;p38"/>
          <p:cNvCxnSpPr/>
          <p:nvPr/>
        </p:nvCxnSpPr>
        <p:spPr>
          <a:xfrm>
            <a:off x="2995025" y="3894843"/>
            <a:ext cx="1302300" cy="36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36795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25641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abdomen is where the food goes to give its body energy.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925" y="716550"/>
            <a:ext cx="4707950" cy="314017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311700" y="1146025"/>
            <a:ext cx="3526800" cy="4752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725600"/>
            <a:ext cx="3312600" cy="2835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function of an ant’s antennae?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l="2225" t="4563" r="1841" b="4717"/>
          <a:stretch/>
        </p:blipFill>
        <p:spPr>
          <a:xfrm>
            <a:off x="3953000" y="80125"/>
            <a:ext cx="5096125" cy="498324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6" name="Google Shape;246;p40"/>
          <p:cNvCxnSpPr/>
          <p:nvPr/>
        </p:nvCxnSpPr>
        <p:spPr>
          <a:xfrm rot="10800000" flipH="1">
            <a:off x="3907225" y="309018"/>
            <a:ext cx="1041600" cy="752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1124300"/>
            <a:ext cx="4260300" cy="478500"/>
          </a:xfrm>
          <a:prstGeom prst="rect">
            <a:avLst/>
          </a:prstGeom>
          <a:solidFill>
            <a:srgbClr val="8CA98F"/>
          </a:solidFill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r>
              <a:rPr lang="en"/>
              <a:t>	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715225"/>
            <a:ext cx="2002800" cy="285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antennae help ants taste, smell and communicate.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225" y="2367075"/>
            <a:ext cx="1815775" cy="21514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375" y="2349575"/>
            <a:ext cx="1935274" cy="218647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41"/>
          <p:cNvPicPr preferRelativeResize="0"/>
          <p:nvPr/>
        </p:nvPicPr>
        <p:blipFill rotWithShape="1">
          <a:blip r:embed="rId5">
            <a:alphaModFix/>
          </a:blip>
          <a:srcRect l="6907"/>
          <a:stretch/>
        </p:blipFill>
        <p:spPr>
          <a:xfrm>
            <a:off x="2285975" y="2367063"/>
            <a:ext cx="2002875" cy="215147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0" y="198425"/>
            <a:ext cx="8231700" cy="473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749" y="3543300"/>
            <a:ext cx="1802500" cy="4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0" y="205850"/>
            <a:ext cx="8266099" cy="47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311700" y="1124300"/>
            <a:ext cx="4260300" cy="4785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311700" y="1715225"/>
            <a:ext cx="4895400" cy="285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take turns rolling the dice in a small group or with a partner. Students will draw what body part they have rolled.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150" y="95525"/>
            <a:ext cx="2782000" cy="36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3641">
            <a:off x="4738430" y="2396381"/>
            <a:ext cx="1927364" cy="249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1139525"/>
            <a:ext cx="42603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Explain</a:t>
            </a:r>
            <a:endParaRPr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311700" y="18469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ant use its body part to survive?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670" y="1283513"/>
            <a:ext cx="3469025" cy="25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ants have parts?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1152475"/>
            <a:ext cx="84720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Driving Question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311700" y="1161225"/>
            <a:ext cx="42603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311700" y="1868675"/>
            <a:ext cx="36057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Let's record our learnings.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new learning do you have?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3">
            <a:alphaModFix/>
          </a:blip>
          <a:srcRect l="64606" t="18276" r="4231" b="4017"/>
          <a:stretch/>
        </p:blipFill>
        <p:spPr>
          <a:xfrm>
            <a:off x="5870600" y="0"/>
            <a:ext cx="30244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07500"/>
            <a:ext cx="466726" cy="4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311700" y="1135175"/>
            <a:ext cx="4260300" cy="4770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11700" y="1724229"/>
            <a:ext cx="8520600" cy="2844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a structure that humans have that helps them to survive.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Let's make a list: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96" name="Google Shape;296;p47"/>
          <p:cNvPicPr preferRelativeResize="0"/>
          <p:nvPr/>
        </p:nvPicPr>
        <p:blipFill rotWithShape="1">
          <a:blip r:embed="rId3">
            <a:alphaModFix/>
          </a:blip>
          <a:srcRect l="17932" t="9595" r="18365" b="8390"/>
          <a:stretch/>
        </p:blipFill>
        <p:spPr>
          <a:xfrm>
            <a:off x="3558500" y="2305199"/>
            <a:ext cx="1943676" cy="25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311700" y="1146025"/>
            <a:ext cx="3549900" cy="4752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body" idx="1"/>
          </p:nvPr>
        </p:nvSpPr>
        <p:spPr>
          <a:xfrm>
            <a:off x="311700" y="1733225"/>
            <a:ext cx="3603000" cy="2835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pictures and think, how do these body parts help me survive? Cut and glue the pictures that show how these body parts help you survive.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450" y="194625"/>
            <a:ext cx="4863925" cy="26933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175" y="2993300"/>
            <a:ext cx="4690467" cy="8412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title"/>
          </p:nvPr>
        </p:nvSpPr>
        <p:spPr>
          <a:xfrm>
            <a:off x="311700" y="1135175"/>
            <a:ext cx="4260300" cy="4770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9"/>
          <p:cNvSpPr txBox="1">
            <a:spLocks noGrp="1"/>
          </p:cNvSpPr>
          <p:nvPr>
            <p:ph type="body" idx="1"/>
          </p:nvPr>
        </p:nvSpPr>
        <p:spPr>
          <a:xfrm>
            <a:off x="311700" y="1724225"/>
            <a:ext cx="6365700" cy="2844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a model: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all the various materials, think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materials can I use to make my three body parts?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materials can I use to make your antennas?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other body parts does my ant need?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>
            <a:spLocks noGrp="1"/>
          </p:cNvSpPr>
          <p:nvPr>
            <p:ph type="title"/>
          </p:nvPr>
        </p:nvSpPr>
        <p:spPr>
          <a:xfrm>
            <a:off x="311700" y="1135175"/>
            <a:ext cx="3244500" cy="4770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>
            <a:spLocks noGrp="1"/>
          </p:cNvSpPr>
          <p:nvPr>
            <p:ph type="body" idx="1"/>
          </p:nvPr>
        </p:nvSpPr>
        <p:spPr>
          <a:xfrm>
            <a:off x="311700" y="1724229"/>
            <a:ext cx="8520600" cy="2844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your model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925" y="79788"/>
            <a:ext cx="5358876" cy="49839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title"/>
          </p:nvPr>
        </p:nvSpPr>
        <p:spPr>
          <a:xfrm>
            <a:off x="311700" y="1114300"/>
            <a:ext cx="4260300" cy="4722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1"/>
          </p:nvPr>
        </p:nvSpPr>
        <p:spPr>
          <a:xfrm>
            <a:off x="311700" y="1751195"/>
            <a:ext cx="8520600" cy="281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the model that you have drawn using the different materials.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24" name="Google Shape;324;p51" descr="This timer silently counts down to 0:00, then alerts you that time is up with a gentle beep sound." title="2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550" y="2383325"/>
            <a:ext cx="3562900" cy="2672175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>
            <a:spLocks noGrp="1"/>
          </p:cNvSpPr>
          <p:nvPr>
            <p:ph type="title"/>
          </p:nvPr>
        </p:nvSpPr>
        <p:spPr>
          <a:xfrm>
            <a:off x="311700" y="1126350"/>
            <a:ext cx="4260300" cy="473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311700" y="1742207"/>
            <a:ext cx="8520600" cy="2826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share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Please share with a partner: How you made your ant and how each part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helps it survive.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31" name="Google Shape;3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688" y="2690496"/>
            <a:ext cx="1972625" cy="11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725" y="2383825"/>
            <a:ext cx="2690575" cy="22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1152475"/>
            <a:ext cx="37176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Phenomena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11700" y="1725175"/>
            <a:ext cx="3866100" cy="3551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watch the video and revisit our wonder wall.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we answer any of our wonders?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have any new wonders?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9" descr="Ants love to lick from secretions produced by glands on the areoles of the Arizona Barrel cactus." title="Ants on a Arizona Barrel cactus - Ferocactus wislizen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175" y="297750"/>
            <a:ext cx="4572000" cy="4548025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1161225"/>
            <a:ext cx="39348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1868675"/>
            <a:ext cx="36057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are going to create a KWL chart for ants.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4012"/>
          <a:stretch/>
        </p:blipFill>
        <p:spPr>
          <a:xfrm>
            <a:off x="4364625" y="1843900"/>
            <a:ext cx="4527248" cy="296360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50577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36057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know about ants?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l="4224" t="19292" r="63674" b="3260"/>
          <a:stretch/>
        </p:blipFill>
        <p:spPr>
          <a:xfrm>
            <a:off x="6226400" y="99375"/>
            <a:ext cx="2430676" cy="494475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11700" y="1139525"/>
            <a:ext cx="53502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311700" y="1846975"/>
            <a:ext cx="36057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wonder about ants?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l="34873" t="19110" r="34559" b="4751"/>
          <a:stretch/>
        </p:blipFill>
        <p:spPr>
          <a:xfrm>
            <a:off x="6266100" y="114475"/>
            <a:ext cx="2330399" cy="496297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1172075"/>
            <a:ext cx="39063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Explore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311700" y="1879525"/>
            <a:ext cx="29328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the story.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you learn about ants?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3" descr="Ants are social insects that belong to the Hymenoptera order. They consist of three castes in colonies that include workers, female and male reproductives" title="Ants by Melissa Stew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350" y="209850"/>
            <a:ext cx="4572000" cy="4723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311700" y="1150375"/>
            <a:ext cx="26112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311700" y="1857825"/>
            <a:ext cx="24555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function of an ant’s head?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t="4563" b="4717"/>
          <a:stretch/>
        </p:blipFill>
        <p:spPr>
          <a:xfrm>
            <a:off x="3617275" y="119675"/>
            <a:ext cx="5303749" cy="490414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34"/>
          <p:cNvCxnSpPr/>
          <p:nvPr/>
        </p:nvCxnSpPr>
        <p:spPr>
          <a:xfrm>
            <a:off x="3702850" y="1420375"/>
            <a:ext cx="1302300" cy="32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311700" y="1161225"/>
            <a:ext cx="4260300" cy="572700"/>
          </a:xfrm>
          <a:prstGeom prst="rect">
            <a:avLst/>
          </a:prstGeom>
          <a:solidFill>
            <a:srgbClr val="8CA98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26079"/>
          <a:stretch/>
        </p:blipFill>
        <p:spPr>
          <a:xfrm>
            <a:off x="5722928" y="2016300"/>
            <a:ext cx="1127378" cy="2150401"/>
          </a:xfrm>
          <a:prstGeom prst="rect">
            <a:avLst/>
          </a:prstGeom>
          <a:noFill/>
          <a:ln w="38100" cap="flat" cmpd="sng">
            <a:solidFill>
              <a:srgbClr val="8CA98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76" y="2016300"/>
            <a:ext cx="1370224" cy="2150399"/>
          </a:xfrm>
          <a:prstGeom prst="rect">
            <a:avLst/>
          </a:prstGeom>
          <a:noFill/>
          <a:ln w="38100" cap="flat" cmpd="sng">
            <a:solidFill>
              <a:srgbClr val="B06BA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825" y="2232499"/>
            <a:ext cx="1882354" cy="1718002"/>
          </a:xfrm>
          <a:prstGeom prst="rect">
            <a:avLst/>
          </a:prstGeom>
          <a:noFill/>
          <a:ln w="38100" cap="flat" cmpd="sng">
            <a:solidFill>
              <a:srgbClr val="B06BA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733925"/>
            <a:ext cx="2455500" cy="298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head of an ant helps it to touch, smell and taste.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FAEEB63953B14FAD7AF534009B1224" ma:contentTypeVersion="18" ma:contentTypeDescription="Create a new document." ma:contentTypeScope="" ma:versionID="8a7c05993764498d1310f37084f135e3">
  <xsd:schema xmlns:xsd="http://www.w3.org/2001/XMLSchema" xmlns:xs="http://www.w3.org/2001/XMLSchema" xmlns:p="http://schemas.microsoft.com/office/2006/metadata/properties" xmlns:ns2="738735a5-7f4d-4aa9-af8d-8b071334ac61" xmlns:ns3="52f680d6-3168-4f20-ac6e-dac37dcc420e" targetNamespace="http://schemas.microsoft.com/office/2006/metadata/properties" ma:root="true" ma:fieldsID="fee31713fdf64de48479e68a9736c1b2" ns2:_="" ns3:_="">
    <xsd:import namespace="738735a5-7f4d-4aa9-af8d-8b071334ac61"/>
    <xsd:import namespace="52f680d6-3168-4f20-ac6e-dac37dcc4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735a5-7f4d-4aa9-af8d-8b071334a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42cad8-58e4-4b48-b6f0-5df54cb6a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680d6-3168-4f20-ac6e-dac37dcc4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61af1b-cbcc-47bf-9377-c0fafc255594}" ma:internalName="TaxCatchAll" ma:showField="CatchAllData" ma:web="52f680d6-3168-4f20-ac6e-dac37dcc42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735a5-7f4d-4aa9-af8d-8b071334ac61">
      <Terms xmlns="http://schemas.microsoft.com/office/infopath/2007/PartnerControls"/>
    </lcf76f155ced4ddcb4097134ff3c332f>
    <TaxCatchAll xmlns="52f680d6-3168-4f20-ac6e-dac37dcc420e" xsi:nil="true"/>
  </documentManagement>
</p:properties>
</file>

<file path=customXml/itemProps1.xml><?xml version="1.0" encoding="utf-8"?>
<ds:datastoreItem xmlns:ds="http://schemas.openxmlformats.org/officeDocument/2006/customXml" ds:itemID="{8C576E61-AC9F-4934-BBC5-625CB380D932}"/>
</file>

<file path=customXml/itemProps2.xml><?xml version="1.0" encoding="utf-8"?>
<ds:datastoreItem xmlns:ds="http://schemas.openxmlformats.org/officeDocument/2006/customXml" ds:itemID="{F432B436-E661-4751-AC66-CB5591186998}"/>
</file>

<file path=customXml/itemProps3.xml><?xml version="1.0" encoding="utf-8"?>
<ds:datastoreItem xmlns:ds="http://schemas.openxmlformats.org/officeDocument/2006/customXml" ds:itemID="{D36118ED-DE74-46EA-99E5-A42AAA38E5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On-screen Show (16:9)</PresentationFormat>
  <Paragraphs>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Basis</vt:lpstr>
      <vt:lpstr>Simple Light</vt:lpstr>
      <vt:lpstr> Albert Ant-stein</vt:lpstr>
      <vt:lpstr>Driving Question</vt:lpstr>
      <vt:lpstr>Phenomena</vt:lpstr>
      <vt:lpstr>Engage</vt:lpstr>
      <vt:lpstr>Engage</vt:lpstr>
      <vt:lpstr>Engage</vt:lpstr>
      <vt:lpstr>Explore</vt:lpstr>
      <vt:lpstr>Explore</vt:lpstr>
      <vt:lpstr>Explore</vt:lpstr>
      <vt:lpstr>Explore</vt:lpstr>
      <vt:lpstr>Explore</vt:lpstr>
      <vt:lpstr>Explore</vt:lpstr>
      <vt:lpstr>Explore</vt:lpstr>
      <vt:lpstr>Explore</vt:lpstr>
      <vt:lpstr>Explore </vt:lpstr>
      <vt:lpstr>PowerPoint Presentation</vt:lpstr>
      <vt:lpstr>PowerPoint Presentation</vt:lpstr>
      <vt:lpstr>Explore</vt:lpstr>
      <vt:lpstr>Explain</vt:lpstr>
      <vt:lpstr>Explain</vt:lpstr>
      <vt:lpstr>Elaborate</vt:lpstr>
      <vt:lpstr>Elaborate </vt:lpstr>
      <vt:lpstr>Evaluate</vt:lpstr>
      <vt:lpstr>Evaluate</vt:lpstr>
      <vt:lpstr>Evaluate</vt:lpstr>
      <vt:lpstr>Evaluate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Albert Ant-stein</dc:title>
  <dc:creator>Robin Kropp</dc:creator>
  <cp:lastModifiedBy>Robin Kropp</cp:lastModifiedBy>
  <cp:revision>2</cp:revision>
  <dcterms:modified xsi:type="dcterms:W3CDTF">2024-08-13T17:45:14Z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0x010100FAFAEEB63953B14FAD7AF534009B1224</vt:lpwstr>
  </property>
</Properties>
</file>